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
  </p:notesMasterIdLst>
  <p:handoutMasterIdLst>
    <p:handoutMasterId r:id="rId20"/>
  </p:handoutMasterIdLst>
  <p:sldIdLst>
    <p:sldId id="531" r:id="rId3"/>
    <p:sldId id="289" r:id="rId4"/>
    <p:sldId id="292" r:id="rId6"/>
    <p:sldId id="294" r:id="rId7"/>
    <p:sldId id="298" r:id="rId8"/>
    <p:sldId id="532" r:id="rId9"/>
    <p:sldId id="302" r:id="rId10"/>
    <p:sldId id="303" r:id="rId11"/>
    <p:sldId id="543" r:id="rId12"/>
    <p:sldId id="549" r:id="rId13"/>
    <p:sldId id="542" r:id="rId14"/>
    <p:sldId id="550" r:id="rId15"/>
    <p:sldId id="544" r:id="rId16"/>
    <p:sldId id="306" r:id="rId17"/>
    <p:sldId id="307" r:id="rId18"/>
    <p:sldId id="301" r:id="rId19"/>
  </p:sldIdLst>
  <p:sldSz cx="12192000" cy="6858000"/>
  <p:notesSz cx="6858000" cy="9144000"/>
  <p:embeddedFontLst>
    <p:embeddedFont>
      <p:font typeface="Open Sans" panose="020B0606030504020204"/>
      <p:regular r:id="rId25"/>
    </p:embeddedFont>
    <p:embeddedFont>
      <p:font typeface="Calibri" panose="020F0502020204030204"/>
      <p:regular r:id="rId26"/>
    </p:embeddedFont>
    <p:embeddedFont>
      <p:font typeface="Poppins SemiBold" panose="00000500000000000000"/>
      <p:regular r:id="rId27"/>
    </p:embeddedFont>
    <p:embeddedFont>
      <p:font typeface="Aharoni"/>
      <p:regular r:id="rId28"/>
      <p:bold r:id="rId29"/>
    </p:embeddedFont>
    <p:embeddedFont>
      <p:font typeface="Plus Jakarta Sans"/>
      <p:regular r:id="rId30"/>
      <p:bold r:id="rId31"/>
      <p:italic r:id="rId32"/>
      <p:boldItalic r:id="rId33"/>
    </p:embeddedFont>
    <p:embeddedFont>
      <p:font typeface="Montserrat Medium" panose="00000600000000000000"/>
      <p:italic r:id="rId34"/>
    </p:embeddedFont>
    <p:embeddedFont>
      <p:font typeface="Verdana" panose="020B0604030504040204"/>
      <p:regular r:id="rId35"/>
      <p:bold r:id="rId36"/>
      <p:italic r:id="rId37"/>
      <p:boldItalic r:id="rId38"/>
    </p:embeddedFont>
    <p:embeddedFont>
      <p:font typeface="Montserrat" panose="00000500000000000000"/>
      <p:regular r:id="rId39"/>
      <p:bold r:id="rId40"/>
      <p:italic r:id="rId41"/>
      <p:boldItalic r:id="rId42"/>
    </p:embeddedFont>
    <p:embeddedFont>
      <p:font typeface="Verdana" panose="020B0604030504040204" pitchFamily="34" charset="0"/>
      <p:regular r:id="rId43"/>
      <p:bold r:id="rId44"/>
      <p:italic r:id="rId45"/>
      <p:boldItalic r:id="rId46"/>
    </p:embeddedFont>
  </p:embeddedFontLst>
  <p:custDataLst>
    <p:tags r:id="rId4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94660"/>
  </p:normalViewPr>
  <p:slideViewPr>
    <p:cSldViewPr snapToGrid="0">
      <p:cViewPr varScale="1">
        <p:scale>
          <a:sx n="82" d="100"/>
          <a:sy n="82" d="100"/>
        </p:scale>
        <p:origin x="894" y="84"/>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tags" Target="tags/tag9.xml"/><Relationship Id="rId46" Type="http://schemas.openxmlformats.org/officeDocument/2006/relationships/font" Target="fonts/font22.fntdata"/><Relationship Id="rId45" Type="http://schemas.openxmlformats.org/officeDocument/2006/relationships/font" Target="fonts/font21.fntdata"/><Relationship Id="rId44" Type="http://schemas.openxmlformats.org/officeDocument/2006/relationships/font" Target="fonts/font20.fntdata"/><Relationship Id="rId43" Type="http://schemas.openxmlformats.org/officeDocument/2006/relationships/font" Target="fonts/font19.fntdata"/><Relationship Id="rId42" Type="http://schemas.openxmlformats.org/officeDocument/2006/relationships/font" Target="fonts/font18.fntdata"/><Relationship Id="rId41" Type="http://schemas.openxmlformats.org/officeDocument/2006/relationships/font" Target="fonts/font17.fntdata"/><Relationship Id="rId40" Type="http://schemas.openxmlformats.org/officeDocument/2006/relationships/font" Target="fonts/font16.fntdata"/><Relationship Id="rId4" Type="http://schemas.openxmlformats.org/officeDocument/2006/relationships/slide" Target="slides/slide2.xml"/><Relationship Id="rId39" Type="http://schemas.openxmlformats.org/officeDocument/2006/relationships/font" Target="fonts/font15.fntdata"/><Relationship Id="rId38" Type="http://schemas.openxmlformats.org/officeDocument/2006/relationships/font" Target="fonts/font14.fntdata"/><Relationship Id="rId37" Type="http://schemas.openxmlformats.org/officeDocument/2006/relationships/font" Target="fonts/font13.fntdata"/><Relationship Id="rId36" Type="http://schemas.openxmlformats.org/officeDocument/2006/relationships/font" Target="fonts/font12.fntdata"/><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a:xfrm>
            <a:off x="612000" y="6314400"/>
            <a:ext cx="2700000" cy="31680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panose="00000500000000000000"/>
              <a:buNone/>
              <a:defRPr sz="2400" b="0" i="0" u="none" strike="noStrike" cap="none">
                <a:solidFill>
                  <a:srgbClr val="037692"/>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9" name="Google Shape;29;g2f68141a545_0_445"/>
          <p:cNvPicPr preferRelativeResize="0"/>
          <p:nvPr/>
        </p:nvPicPr>
        <p:blipFill rotWithShape="1">
          <a:blip r:embed="rId2"/>
          <a:srcRect/>
          <a:stretch>
            <a:fill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srcRect/>
          <a:stretch>
            <a:fill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panose="020B0604020202020204"/>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panose="020B0604020202020204"/>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rotWithShape="1">
          <a:blip r:embed="rId11"/>
          <a:srcRect/>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0.xml"/><Relationship Id="rId4" Type="http://schemas.openxmlformats.org/officeDocument/2006/relationships/tags" Target="../tags/tag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tags" Target="../tags/tag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hyperlink" Target="https://www.youtube.com/watch?v=NLsRdKYU2l4" TargetMode="External"/><Relationship Id="rId7" Type="http://schemas.openxmlformats.org/officeDocument/2006/relationships/hyperlink" Target="https://www.youtube.com/watch?v=65mhQgKTDXc&amp;list=WL&amp;index=5&amp;t=503s" TargetMode="External"/><Relationship Id="rId6" Type="http://schemas.openxmlformats.org/officeDocument/2006/relationships/hyperlink" Target="https://www.ijtrd.com/papers/IJTRD21889.pdf" TargetMode="External"/><Relationship Id="rId5" Type="http://schemas.openxmlformats.org/officeDocument/2006/relationships/hyperlink" Target="https://github.com/franzdrs/Solar_drying_with_latent_heat_storage" TargetMode="External"/><Relationship Id="rId4" Type="http://schemas.openxmlformats.org/officeDocument/2006/relationships/hyperlink" Target="https://github.com/Gillou38/Drying-open-source-solution" TargetMode="External"/><Relationship Id="rId3" Type="http://schemas.openxmlformats.org/officeDocument/2006/relationships/hyperlink" Target="https://citeseerx.ist.psu.edu/document?repid=rep1&amp;type=pdf&amp;doi=6da7bce6e953aa84a0722e783329de63b2937b0f" TargetMode="External"/><Relationship Id="rId2" Type="http://schemas.openxmlformats.org/officeDocument/2006/relationships/hyperlink" Target="https://citeseerx.ist.psu.edu/document?repid=rep1&amp;type=pdf&amp;doi=e9437a88f965759ebe0691bbbcb4084715924d61" TargetMode="External"/><Relationship Id="rId1" Type="http://schemas.openxmlformats.org/officeDocument/2006/relationships/hyperlink" Target="https://pdf.sciencedirectassets.com/271098/1-s2.0-S0196890400X00507/1-s2.0-S0196890498000934/main.pdf?X-Amz-Security-Token=IQoJb3JpZ2luX2VjEG4aCXVzLWVhc3QtMSJGMEQCIAr3Mr3SdXC08VEJOBywnhIN6k%2FJ8yJpM%2BcbvF1fus53AiAsaQ%2B91i1wiUNVOioucjjdqJSOtxBEajr68s8y%2B"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Google Shape;87;p1"/>
          <p:cNvPicPr preferRelativeResize="0"/>
          <p:nvPr/>
        </p:nvPicPr>
        <p:blipFill rotWithShape="1">
          <a:blip r:embed="rId1">
            <a:alphaModFix amt="20000"/>
          </a:blip>
          <a:srcRect l="1514" r="2310" b="19493"/>
          <a:stretch>
            <a:fillRect/>
          </a:stretch>
        </p:blipFill>
        <p:spPr>
          <a:xfrm>
            <a:off x="-1235" y="7409"/>
            <a:ext cx="12193235" cy="6734914"/>
          </a:xfrm>
          <a:prstGeom prst="rect">
            <a:avLst/>
          </a:prstGeom>
          <a:noFill/>
          <a:ln>
            <a:noFill/>
          </a:ln>
        </p:spPr>
      </p:pic>
      <p:sp>
        <p:nvSpPr>
          <p:cNvPr id="6" name="Google Shape;88;p1"/>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dirty="0"/>
          </a:p>
        </p:txBody>
      </p:sp>
      <p:sp>
        <p:nvSpPr>
          <p:cNvPr id="11"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984712" y="5183993"/>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133754" y="4850701"/>
            <a:ext cx="2926946" cy="7359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CHALLA SANTHOSH</a:t>
            </a:r>
            <a:endParaRPr lang="en-US" b="1" dirty="0">
              <a:solidFill>
                <a:schemeClr val="dk1"/>
              </a:solidFill>
              <a:latin typeface="Montserrat Medium" panose="00000600000000000000"/>
              <a:sym typeface="Montserrat Medium" panose="00000600000000000000"/>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0" name="Google Shape;111;p1"/>
          <p:cNvSpPr/>
          <p:nvPr/>
        </p:nvSpPr>
        <p:spPr>
          <a:xfrm>
            <a:off x="9322056" y="5040405"/>
            <a:ext cx="2926946" cy="9518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algn="ctr" rtl="0">
              <a:lnSpc>
                <a:spcPct val="100000"/>
              </a:lnSpc>
              <a:spcBef>
                <a:spcPts val="0"/>
              </a:spcBef>
              <a:spcAft>
                <a:spcPts val="0"/>
              </a:spcAft>
              <a:buClr>
                <a:srgbClr val="000000"/>
              </a:buClr>
              <a:buSzPts val="1400"/>
              <a:buFont typeface="Arial" panose="020B0604020202020204" pitchFamily="34" charset="0"/>
              <a:buNone/>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Prof. Prithvi Sekhar Pagala </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In-charge: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     </a:t>
            </a:r>
            <a:r>
              <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Dr.Rohan Prasad</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1" name="Google Shape;67;p1"/>
          <p:cNvPicPr preferRelativeResize="0"/>
          <p:nvPr/>
        </p:nvPicPr>
        <p:blipFill rotWithShape="1">
          <a:blip r:embed="rId2"/>
          <a:srcRect/>
          <a:stretch>
            <a:fillRect/>
          </a:stretch>
        </p:blipFill>
        <p:spPr>
          <a:xfrm>
            <a:off x="4601352" y="1778687"/>
            <a:ext cx="2674631" cy="1245671"/>
          </a:xfrm>
          <a:prstGeom prst="rect">
            <a:avLst/>
          </a:prstGeom>
          <a:noFill/>
          <a:ln>
            <a:noFill/>
          </a:ln>
        </p:spPr>
      </p:pic>
      <p:sp>
        <p:nvSpPr>
          <p:cNvPr id="22" name="Google Shape;88;p1"/>
          <p:cNvSpPr txBox="1"/>
          <p:nvPr/>
        </p:nvSpPr>
        <p:spPr>
          <a:xfrm>
            <a:off x="453390" y="264160"/>
            <a:ext cx="10728325" cy="52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Modular Solar Power Based Harvest  Drying Machine</a:t>
            </a:r>
            <a:endParaRPr lang="en-US" altLang="en-US" sz="2800" dirty="0"/>
          </a:p>
        </p:txBody>
      </p:sp>
      <p:sp>
        <p:nvSpPr>
          <p:cNvPr id="23" name="Google Shape;88;p1"/>
          <p:cNvSpPr txBox="1"/>
          <p:nvPr/>
        </p:nvSpPr>
        <p:spPr>
          <a:xfrm>
            <a:off x="4106192" y="1072201"/>
            <a:ext cx="4005016" cy="3975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Mid-Review 1</a:t>
            </a:r>
            <a:endParaRPr lang="en-US" sz="2000" dirty="0"/>
          </a:p>
        </p:txBody>
      </p:sp>
      <p:sp>
        <p:nvSpPr>
          <p:cNvPr id="25" name="Google Shape;120;p76"/>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Major Project</a:t>
            </a:r>
            <a:endPar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endParaRPr>
          </a:p>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Project ID: XX</a:t>
            </a:r>
            <a:endPar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9" name="Picture 4"/>
          <p:cNvPicPr>
            <a:picLocks noChangeAspect="1"/>
          </p:cNvPicPr>
          <p:nvPr>
            <p:ph type="pic" idx="2"/>
          </p:nvPr>
        </p:nvPicPr>
        <p:blipFill>
          <a:blip r:embed="rId1"/>
          <a:stretch>
            <a:fillRect/>
          </a:stretch>
        </p:blipFill>
        <p:spPr>
          <a:xfrm>
            <a:off x="89535" y="165735"/>
            <a:ext cx="12005310" cy="63480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t>Physical Prototype</a:t>
            </a:r>
            <a:endParaRPr lang="en-US" spc="0"/>
          </a:p>
        </p:txBody>
      </p:sp>
      <p:sp>
        <p:nvSpPr>
          <p:cNvPr id="2" name="Slide Number Placeholder 1"/>
          <p:cNvSpPr>
            <a:spLocks noGrp="1"/>
          </p:cNvSpPr>
          <p:nvPr>
            <p:ph type="sldNum" sz="quarter" idx="12"/>
          </p:nvPr>
        </p:nvSpPr>
        <p:spPr/>
        <p:txBody>
          <a:bodyPr/>
          <a:p>
            <a:fld id="{49AE70B2-8BF9-45C0-BB95-33D1B9D3A854}" type="slidenum">
              <a:rPr lang="en-US" smtClean="0"/>
            </a:fld>
            <a:endParaRPr lang="en-US" dirty="0"/>
          </a:p>
        </p:txBody>
      </p:sp>
      <p:pic>
        <p:nvPicPr>
          <p:cNvPr id="3" name="Picture 2"/>
          <p:cNvPicPr>
            <a:picLocks noChangeAspect="1"/>
          </p:cNvPicPr>
          <p:nvPr/>
        </p:nvPicPr>
        <p:blipFill>
          <a:blip r:embed="rId2"/>
          <a:stretch>
            <a:fillRect/>
          </a:stretch>
        </p:blipFill>
        <p:spPr>
          <a:xfrm>
            <a:off x="141605" y="1367790"/>
            <a:ext cx="5831205" cy="4946650"/>
          </a:xfrm>
          <a:prstGeom prst="rect">
            <a:avLst/>
          </a:prstGeom>
        </p:spPr>
      </p:pic>
      <p:pic>
        <p:nvPicPr>
          <p:cNvPr id="4" name="Picture 3"/>
          <p:cNvPicPr>
            <a:picLocks noChangeAspect="1"/>
          </p:cNvPicPr>
          <p:nvPr/>
        </p:nvPicPr>
        <p:blipFill>
          <a:blip r:embed="rId3"/>
          <a:stretch>
            <a:fillRect/>
          </a:stretch>
        </p:blipFill>
        <p:spPr>
          <a:xfrm>
            <a:off x="6171565" y="1478915"/>
            <a:ext cx="5153025" cy="4735195"/>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Model</a:t>
            </a:r>
            <a:endParaRPr lang="en-US"/>
          </a:p>
        </p:txBody>
      </p:sp>
      <p:sp>
        <p:nvSpPr>
          <p:cNvPr id="3" name="Slide Number Placeholder 2"/>
          <p:cNvSpPr>
            <a:spLocks noGrp="1"/>
          </p:cNvSpPr>
          <p:nvPr>
            <p:ph type="sldNum" sz="quarter" idx="12"/>
          </p:nvPr>
        </p:nvSpPr>
        <p:spPr/>
        <p:txBody>
          <a:bodyPr/>
          <a:p>
            <a:fld id="{49AE70B2-8BF9-45C0-BB95-33D1B9D3A854}" type="slidenum">
              <a:rPr lang="en-US" smtClean="0"/>
            </a:fld>
            <a:endParaRPr lang="en-US" dirty="0"/>
          </a:p>
        </p:txBody>
      </p:sp>
      <p:pic>
        <p:nvPicPr>
          <p:cNvPr id="8" name="Picture 1" descr="IMG_256"/>
          <p:cNvPicPr>
            <a:picLocks noChangeAspect="1"/>
          </p:cNvPicPr>
          <p:nvPr/>
        </p:nvPicPr>
        <p:blipFill>
          <a:blip r:embed="rId1"/>
          <a:stretch>
            <a:fillRect/>
          </a:stretch>
        </p:blipFill>
        <p:spPr>
          <a:xfrm>
            <a:off x="522605" y="1344295"/>
            <a:ext cx="7352030" cy="4890770"/>
          </a:xfrm>
          <a:prstGeom prst="rect">
            <a:avLst/>
          </a:prstGeom>
          <a:noFill/>
          <a:ln w="9525">
            <a:noFill/>
          </a:ln>
        </p:spPr>
      </p:pic>
      <p:sp>
        <p:nvSpPr>
          <p:cNvPr id="4" name="Text Box 3"/>
          <p:cNvSpPr txBox="1"/>
          <p:nvPr/>
        </p:nvSpPr>
        <p:spPr>
          <a:xfrm>
            <a:off x="7983855" y="1814830"/>
            <a:ext cx="3843655" cy="2898140"/>
          </a:xfrm>
          <a:prstGeom prst="rect">
            <a:avLst/>
          </a:prstGeom>
        </p:spPr>
        <p:txBody>
          <a:bodyPr>
            <a:noAutofit/>
          </a:bodyPr>
          <a:p>
            <a:pPr marL="0" indent="0" algn="just"/>
            <a:r>
              <a:rPr lang="en-US" altLang="zh-CN" sz="1600" b="0" i="0">
                <a:solidFill>
                  <a:srgbClr val="222222"/>
                </a:solidFill>
                <a:latin typeface="Arial" panose="020B0604020202020204"/>
                <a:ea typeface="Arial" panose="020B0604020202020204"/>
              </a:rPr>
              <a:t> The experimental setup: (1—Drying Room, 2—Chimney, 3—Fan, 4—Reosta, 5—Digital Thermometer and Channel Selector, 6—Thermocouples, 7—Trays, 8—Scales, 9—Moisture Meter, 10—Solar Radiation Meter).</a:t>
            </a:r>
            <a:endParaRPr lang="en-US" altLang="zh-CN" sz="1600" b="0" i="0">
              <a:solidFill>
                <a:srgbClr val="222222"/>
              </a:solidFill>
              <a:latin typeface="Arial" panose="020B0604020202020204"/>
              <a:ea typeface="Arial" panose="020B0604020202020204"/>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77280" y="111830"/>
            <a:ext cx="10800000" cy="792000"/>
          </a:xfrm>
        </p:spPr>
        <p:txBody>
          <a:bodyPr/>
          <a:p>
            <a:r>
              <a:rPr lang="en-US"/>
              <a:t>Caluclations</a:t>
            </a:r>
            <a:endParaRPr lang="en-US"/>
          </a:p>
        </p:txBody>
      </p:sp>
      <p:sp>
        <p:nvSpPr>
          <p:cNvPr id="3" name="Slide Number Placeholder 2"/>
          <p:cNvSpPr>
            <a:spLocks noGrp="1"/>
          </p:cNvSpPr>
          <p:nvPr>
            <p:ph type="sldNum" sz="quarter" idx="12"/>
          </p:nvPr>
        </p:nvSpPr>
        <p:spPr/>
        <p:txBody>
          <a:bodyPr/>
          <a:p>
            <a:fld id="{49AE70B2-8BF9-45C0-BB95-33D1B9D3A854}" type="slidenum">
              <a:rPr lang="en-US" smtClean="0"/>
            </a:fld>
            <a:endParaRPr lang="en-US" dirty="0"/>
          </a:p>
        </p:txBody>
      </p:sp>
      <p:pic>
        <p:nvPicPr>
          <p:cNvPr id="4" name="Picture 3" descr="IMG-20250218-WA0012 (13)"/>
          <p:cNvPicPr>
            <a:picLocks noChangeAspect="1"/>
          </p:cNvPicPr>
          <p:nvPr/>
        </p:nvPicPr>
        <p:blipFill>
          <a:blip r:embed="rId1"/>
          <a:stretch>
            <a:fillRect/>
          </a:stretch>
        </p:blipFill>
        <p:spPr>
          <a:xfrm>
            <a:off x="118110" y="538480"/>
            <a:ext cx="2673985" cy="3251200"/>
          </a:xfrm>
          <a:prstGeom prst="rect">
            <a:avLst/>
          </a:prstGeom>
        </p:spPr>
      </p:pic>
      <p:pic>
        <p:nvPicPr>
          <p:cNvPr id="5" name="Picture 4" descr="IMG-20250218-WA0012 (14)"/>
          <p:cNvPicPr>
            <a:picLocks noChangeAspect="1"/>
          </p:cNvPicPr>
          <p:nvPr/>
        </p:nvPicPr>
        <p:blipFill>
          <a:blip r:embed="rId2"/>
          <a:stretch>
            <a:fillRect/>
          </a:stretch>
        </p:blipFill>
        <p:spPr>
          <a:xfrm>
            <a:off x="3232785" y="538480"/>
            <a:ext cx="2536825" cy="3251200"/>
          </a:xfrm>
          <a:prstGeom prst="rect">
            <a:avLst/>
          </a:prstGeom>
        </p:spPr>
      </p:pic>
      <p:pic>
        <p:nvPicPr>
          <p:cNvPr id="6" name="Picture 5" descr="IMG-20250218-WA0012 (15)"/>
          <p:cNvPicPr>
            <a:picLocks noChangeAspect="1"/>
          </p:cNvPicPr>
          <p:nvPr/>
        </p:nvPicPr>
        <p:blipFill>
          <a:blip r:embed="rId3"/>
          <a:stretch>
            <a:fillRect/>
          </a:stretch>
        </p:blipFill>
        <p:spPr>
          <a:xfrm>
            <a:off x="6210935" y="538480"/>
            <a:ext cx="2497455" cy="3251200"/>
          </a:xfrm>
          <a:prstGeom prst="rect">
            <a:avLst/>
          </a:prstGeom>
        </p:spPr>
      </p:pic>
      <p:pic>
        <p:nvPicPr>
          <p:cNvPr id="7" name="Picture 6" descr="IMG-20250218-WA0012 (16)"/>
          <p:cNvPicPr>
            <a:picLocks noChangeAspect="1"/>
          </p:cNvPicPr>
          <p:nvPr/>
        </p:nvPicPr>
        <p:blipFill>
          <a:blip r:embed="rId4"/>
          <a:stretch>
            <a:fillRect/>
          </a:stretch>
        </p:blipFill>
        <p:spPr>
          <a:xfrm>
            <a:off x="9375140" y="538480"/>
            <a:ext cx="2328545" cy="3251200"/>
          </a:xfrm>
          <a:prstGeom prst="rect">
            <a:avLst/>
          </a:prstGeom>
        </p:spPr>
      </p:pic>
      <p:pic>
        <p:nvPicPr>
          <p:cNvPr id="8" name="Picture 7" descr="IMG-20250218-WA0012 (17)"/>
          <p:cNvPicPr>
            <a:picLocks noChangeAspect="1"/>
          </p:cNvPicPr>
          <p:nvPr/>
        </p:nvPicPr>
        <p:blipFill>
          <a:blip r:embed="rId5"/>
          <a:stretch>
            <a:fillRect/>
          </a:stretch>
        </p:blipFill>
        <p:spPr>
          <a:xfrm>
            <a:off x="2102485" y="3789045"/>
            <a:ext cx="2565400" cy="2983230"/>
          </a:xfrm>
          <a:prstGeom prst="rect">
            <a:avLst/>
          </a:prstGeom>
        </p:spPr>
      </p:pic>
      <p:pic>
        <p:nvPicPr>
          <p:cNvPr id="9" name="Picture 8" descr="IMG-20250218-WA0012 (18)"/>
          <p:cNvPicPr>
            <a:picLocks noChangeAspect="1"/>
          </p:cNvPicPr>
          <p:nvPr/>
        </p:nvPicPr>
        <p:blipFill>
          <a:blip r:embed="rId6"/>
          <a:stretch>
            <a:fillRect/>
          </a:stretch>
        </p:blipFill>
        <p:spPr>
          <a:xfrm>
            <a:off x="5530850" y="3789680"/>
            <a:ext cx="2213610" cy="2982595"/>
          </a:xfrm>
          <a:prstGeom prst="rect">
            <a:avLst/>
          </a:prstGeom>
        </p:spPr>
      </p:pic>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80587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753623" y="87776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endParaRPr lang="en-IN" b="1"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US" altLang="en-IN" dirty="0">
                <a:latin typeface="Verdana" panose="020B0604030504040204" pitchFamily="34" charset="0"/>
                <a:ea typeface="Verdana" panose="020B0604030504040204" pitchFamily="34" charset="0"/>
              </a:rPr>
              <a:t>Challa Santhosh</a:t>
            </a: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Idea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Design</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Haedware Implementation </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Physical prototype</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Caluclations</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US" alt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dirty="0">
                <a:latin typeface="Verdana" panose="020B0604030504040204" pitchFamily="34" charset="0"/>
                <a:ea typeface="Verdana" panose="020B0604030504040204" pitchFamily="34" charset="0"/>
              </a:rPr>
              <a:t>Farmers frequently suffer losses due to low market demand for fresh produce, resulting in significant waste and financial challenges. Annually, 18% of post-harvest produce is wasted, costing ₹13,330 crore. The Modular Solar Power-Based Harvest Drying Machine addresses this by converting fresh produce (7–10 days storage) into dried goods (6–12 months storage), preventing waste and generating profit. Dried produce is lightweight, easy to transport, and highly sought after for processed foods and exports. This solution reduces post-harvest losses, provides farmers with a sustainable income, and enhances food security. By transforming surplus produce into valuable dried goods, it supports farmers financially and promotes a sustainable future for agriculture.</a:t>
            </a: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endParaRPr lang="en-IN" b="1"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 </a:t>
            </a:r>
            <a:endParaRPr lang="en-IN" b="1" dirty="0">
              <a:latin typeface="Verdana" panose="020B0604030504040204" pitchFamily="34" charset="0"/>
              <a:ea typeface="Verdana" panose="020B0604030504040204" pitchFamily="34" charset="0"/>
            </a:endParaRPr>
          </a:p>
          <a:p>
            <a:pPr marL="285750" indent="-285750">
              <a:buFont typeface="Wingdings" panose="05000000000000000000" charset="0"/>
              <a:buChar char="Ø"/>
            </a:pPr>
            <a:r>
              <a:rPr lang="en-US" altLang="en-IN" dirty="0">
                <a:latin typeface="Verdana" panose="020B0604030504040204" pitchFamily="34" charset="0"/>
                <a:ea typeface="Verdana" panose="020B0604030504040204" pitchFamily="34" charset="0"/>
              </a:rPr>
              <a:t>Modular Solar Power Based Harvest Drying Machine for this project future work is to collect all the materials required and implementing prototype , testing and based on the results reimplementing until reaching our requirements.</a:t>
            </a:r>
            <a:endParaRPr lang="en-US" altLang="en-IN" dirty="0">
              <a:latin typeface="Verdana" panose="020B0604030504040204" pitchFamily="34" charset="0"/>
              <a:ea typeface="Verdana" panose="020B0604030504040204" pitchFamily="34" charset="0"/>
            </a:endParaRPr>
          </a:p>
          <a:p>
            <a:pPr marL="285750" indent="-285750">
              <a:buFont typeface="Wingdings" panose="05000000000000000000" charset="0"/>
              <a:buChar char="Ø"/>
            </a:pPr>
            <a:r>
              <a:rPr lang="en-US" altLang="en-IN" dirty="0">
                <a:latin typeface="Verdana" panose="020B0604030504040204" pitchFamily="34" charset="0"/>
                <a:ea typeface="Verdana" panose="020B0604030504040204" pitchFamily="34" charset="0"/>
              </a:rPr>
              <a:t>Integration of matlab script to model to predict the efficiency of the crop and profit losses and analysis of it like mainting the temperature up to required conditions.</a:t>
            </a:r>
            <a:endParaRPr lang="en-US" altLang="en-IN" dirty="0">
              <a:latin typeface="Verdana" panose="020B0604030504040204" pitchFamily="34" charset="0"/>
              <a:ea typeface="Verdana" panose="020B0604030504040204" pitchFamily="34" charset="0"/>
            </a:endParaRPr>
          </a:p>
          <a:p>
            <a:pPr marL="285750" indent="-285750">
              <a:buFont typeface="Wingdings" panose="05000000000000000000" charset="0"/>
              <a:buChar char="Ø"/>
            </a:pPr>
            <a:endParaRPr lang="en-US" altLang="en-IN" dirty="0">
              <a:latin typeface="Verdana" panose="020B0604030504040204" pitchFamily="34" charset="0"/>
              <a:ea typeface="Verdana" panose="020B0604030504040204" pitchFamily="34" charset="0"/>
            </a:endParaRPr>
          </a:p>
          <a:p>
            <a:pPr marL="0" indent="0">
              <a:buFont typeface="Wingdings" panose="05000000000000000000" charset="0"/>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Wingdings" panose="05000000000000000000" charset="0"/>
              <a:buChar char="Ø"/>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panose="020B0604020202020204"/>
              <a:buNone/>
            </a:pPr>
            <a:r>
              <a:rPr lang="en-US" sz="115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THANK </a:t>
            </a:r>
            <a:r>
              <a:rPr lang="en-US" sz="11500" b="1" i="0" u="none" strike="noStrike" cap="none">
                <a:solidFill>
                  <a:srgbClr val="A5A5A5"/>
                </a:solidFill>
                <a:latin typeface="Open Sans" panose="020B0606030504020204"/>
                <a:ea typeface="Open Sans" panose="020B0606030504020204"/>
                <a:cs typeface="Open Sans" panose="020B0606030504020204"/>
                <a:sym typeface="Open Sans" panose="020B0606030504020204"/>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000124" y="1268361"/>
            <a:ext cx="9943179" cy="2030095"/>
          </a:xfrm>
          <a:prstGeom prst="rect">
            <a:avLst/>
          </a:prstGeom>
          <a:noFill/>
        </p:spPr>
        <p:txBody>
          <a:bodyPr wrap="square" rtlCol="0">
            <a:spAutoFit/>
          </a:bodyPr>
          <a:lstStyle/>
          <a:p>
            <a:r>
              <a:rPr lang="en-US" altLang="en-US" sz="1800" dirty="0">
                <a:latin typeface="Times New Roman" panose="02020603050405020304" charset="0"/>
                <a:ea typeface="Verdana" panose="020B0604030504040204" pitchFamily="34" charset="0"/>
                <a:cs typeface="Times New Roman" panose="02020603050405020304" charset="0"/>
              </a:rPr>
              <a:t>The objective of this project is to design and develop a Modular Solar Power-Based Harvest Drying Machine that delivers better performance, higher efficiency, and lower cost compared to existing drying solutions. By using solar energy and innovative design, the machine aims to help farmers with a sustainable, affordable, and user-friendly drying system that reduces post-harvest losses, preserves crop quality, and increases profitability,To reduce the wastage of the food and making profitable for both farmer and invester.</a:t>
            </a:r>
            <a:endParaRPr lang="en-IN" sz="1800" dirty="0">
              <a:latin typeface="Times New Roman" panose="02020603050405020304" charset="0"/>
              <a:ea typeface="Verdana" panose="020B0604030504040204" pitchFamily="34" charset="0"/>
              <a:cs typeface="Times New Roman" panose="02020603050405020304" charset="0"/>
            </a:endParaRPr>
          </a:p>
          <a:p>
            <a:endParaRPr lang="en-IN" sz="1800" dirty="0">
              <a:latin typeface="Times New Roman" panose="02020603050405020304" charset="0"/>
              <a:ea typeface="Verdana" panose="020B0604030504040204" pitchFamily="34" charset="0"/>
              <a:cs typeface="Times New Roman" panose="02020603050405020304" charset="0"/>
            </a:endParaRPr>
          </a:p>
        </p:txBody>
      </p:sp>
      <p:sp>
        <p:nvSpPr>
          <p:cNvPr id="34" name="TextBox 33"/>
          <p:cNvSpPr txBox="1"/>
          <p:nvPr/>
        </p:nvSpPr>
        <p:spPr>
          <a:xfrm>
            <a:off x="1014942" y="3860497"/>
            <a:ext cx="9943179" cy="2461260"/>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To reduce the time period of drying the product</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Innovattive Design</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To reduce cost of the drying machine</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Sustainable </a:t>
            </a:r>
            <a:endParaRPr lang="en-US" alt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 </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Adding IOT solutions to machine</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Smart and Digital Operating</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452283" y="92487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 (Clearly mention milestone for objectives under each reviews)</a:t>
            </a:r>
            <a:endParaRPr dirty="0"/>
          </a:p>
        </p:txBody>
      </p:sp>
      <p:pic>
        <p:nvPicPr>
          <p:cNvPr id="4" name="Picture 3" descr="Screenshot 2025-01-07 214157"/>
          <p:cNvPicPr>
            <a:picLocks noChangeAspect="1"/>
          </p:cNvPicPr>
          <p:nvPr/>
        </p:nvPicPr>
        <p:blipFill>
          <a:blip r:embed="rId1"/>
          <a:stretch>
            <a:fillRect/>
          </a:stretch>
        </p:blipFill>
        <p:spPr>
          <a:xfrm>
            <a:off x="1520190" y="1238885"/>
            <a:ext cx="9191625" cy="5000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 (Improved post minor project)</a:t>
            </a:r>
            <a:endParaRPr dirty="0"/>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hlinkClick r:id="rId1" action="ppaction://hlinkfile"/>
              </a:rPr>
              <a:t>Review of solar-energy drying systems II: an overview of solar drying technology</a:t>
            </a:r>
            <a:endParaRPr lang="en-US" altLang="en-US" dirty="0">
              <a:latin typeface="Verdana" panose="020B0604030504040204" pitchFamily="34" charset="0"/>
              <a:ea typeface="Verdana" panose="020B0604030504040204" pitchFamily="34" charset="0"/>
              <a:hlinkClick r:id="rId1" action="ppaction://hlinkfile"/>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 </a:t>
            </a:r>
            <a:r>
              <a:rPr lang="en-US" altLang="en-US" dirty="0">
                <a:latin typeface="Verdana" panose="020B0604030504040204" pitchFamily="34" charset="0"/>
                <a:ea typeface="Verdana" panose="020B0604030504040204" pitchFamily="34" charset="0"/>
                <a:hlinkClick r:id="rId2" action="ppaction://hlinkfile"/>
              </a:rPr>
              <a:t>Performance study of different solar dryers: A review</a:t>
            </a:r>
            <a:endParaRPr lang="en-US" altLang="en-US" dirty="0">
              <a:latin typeface="Verdana" panose="020B0604030504040204" pitchFamily="34" charset="0"/>
              <a:ea typeface="Verdana" panose="020B0604030504040204" pitchFamily="34" charset="0"/>
              <a:hlinkClick r:id="rId2" action="ppaction://hlinkfile"/>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hlinkClick r:id="rId3" action="ppaction://hlinkfile"/>
              </a:rPr>
              <a:t>A Review of Solar Dryer Technologies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hlinkClick r:id="rId4" action="ppaction://hlinkfile"/>
              </a:rPr>
              <a:t>https://github.com/Gillou38/Drying-open-source-solution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5" action="ppaction://hlinkfile"/>
              </a:rPr>
              <a:t>https://github.com/franzdrs/Solar_drying_with_latent_heat_storage</a:t>
            </a:r>
            <a:endParaRPr lang="en-IN" dirty="0">
              <a:latin typeface="Verdana" panose="020B0604030504040204" pitchFamily="34" charset="0"/>
              <a:ea typeface="Verdana" panose="020B0604030504040204" pitchFamily="34" charset="0"/>
              <a:hlinkClick r:id="rId5" action="ppaction://hlinkfile"/>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6" action="ppaction://hlinkfile"/>
              </a:rPr>
              <a:t>https://www.ijtrd.com/papers/IJTRD21889.pdf</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hlinkClick r:id="rId7" action="ppaction://hlinkfile"/>
              </a:rPr>
              <a:t>currently existing model and technology</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hlinkClick r:id="rId8" action="ppaction://hlinkfile"/>
              </a:rPr>
              <a:t>https://www.youtube.com/watch?v=NLsRdKYU2l4</a:t>
            </a:r>
            <a:endParaRPr lang="en-US" altLang="en-US" dirty="0">
              <a:latin typeface="Verdana" panose="020B0604030504040204" pitchFamily="34" charset="0"/>
              <a:ea typeface="Verdana" panose="020B0604030504040204" pitchFamily="34" charset="0"/>
              <a:hlinkClick r:id="rId8" action="ppaction://hlinkfile"/>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5" name="Google Shape;125;p3"/>
          <p:cNvSpPr txBox="1"/>
          <p:nvPr/>
        </p:nvSpPr>
        <p:spPr>
          <a:xfrm>
            <a:off x="292264" y="561401"/>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r>
              <a:rPr lang="en-IN" sz="1200" dirty="0">
                <a:latin typeface="Verdana" panose="020B0604030504040204" pitchFamily="34" charset="0"/>
                <a:ea typeface="Verdana" panose="020B0604030504040204" pitchFamily="34" charset="0"/>
              </a:rPr>
              <a:t> </a:t>
            </a: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053968" y="74187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p:cNvPicPr>
            <a:picLocks noChangeAspect="1"/>
          </p:cNvPicPr>
          <p:nvPr/>
        </p:nvPicPr>
        <p:blipFill>
          <a:blip r:embed="rId1"/>
          <a:stretch>
            <a:fillRect/>
          </a:stretch>
        </p:blipFill>
        <p:spPr>
          <a:xfrm>
            <a:off x="1609090" y="927100"/>
            <a:ext cx="5355590" cy="5741670"/>
          </a:xfrm>
          <a:prstGeom prst="rect">
            <a:avLst/>
          </a:prstGeom>
        </p:spPr>
      </p:pic>
      <p:pic>
        <p:nvPicPr>
          <p:cNvPr id="7" name="Picture 6" descr="Screenshot 2025-01-07 212931"/>
          <p:cNvPicPr>
            <a:picLocks noChangeAspect="1"/>
          </p:cNvPicPr>
          <p:nvPr/>
        </p:nvPicPr>
        <p:blipFill>
          <a:blip r:embed="rId2"/>
          <a:stretch>
            <a:fillRect/>
          </a:stretch>
        </p:blipFill>
        <p:spPr>
          <a:xfrm>
            <a:off x="7380605" y="927100"/>
            <a:ext cx="4728845" cy="5005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Those who are using solar pwoer in the home</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Farmers can use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new bussiness (anyone with the investment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Working in all weather conditions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Hybrid operation</a:t>
            </a:r>
            <a:endParaRPr lang="en-US" alt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Temperature control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12" name="Picture 11" descr="Screenshot 2025-01-07 210457"/>
          <p:cNvPicPr>
            <a:picLocks noChangeAspect="1"/>
          </p:cNvPicPr>
          <p:nvPr/>
        </p:nvPicPr>
        <p:blipFill>
          <a:blip r:embed="rId1"/>
          <a:stretch>
            <a:fillRect/>
          </a:stretch>
        </p:blipFill>
        <p:spPr>
          <a:xfrm>
            <a:off x="62865" y="4100195"/>
            <a:ext cx="3776345" cy="2534920"/>
          </a:xfrm>
          <a:prstGeom prst="rect">
            <a:avLst/>
          </a:prstGeom>
        </p:spPr>
      </p:pic>
      <p:pic>
        <p:nvPicPr>
          <p:cNvPr id="13" name="Picture 12" descr="Screenshot 2025-01-07 210326"/>
          <p:cNvPicPr>
            <a:picLocks noChangeAspect="1"/>
          </p:cNvPicPr>
          <p:nvPr/>
        </p:nvPicPr>
        <p:blipFill>
          <a:blip r:embed="rId2"/>
          <a:stretch>
            <a:fillRect/>
          </a:stretch>
        </p:blipFill>
        <p:spPr>
          <a:xfrm>
            <a:off x="62865" y="1735455"/>
            <a:ext cx="2571115" cy="2313940"/>
          </a:xfrm>
          <a:prstGeom prst="rect">
            <a:avLst/>
          </a:prstGeom>
        </p:spPr>
      </p:pic>
      <p:pic>
        <p:nvPicPr>
          <p:cNvPr id="14" name="Picture 13" descr="Screenshot 2025-01-07 210825"/>
          <p:cNvPicPr>
            <a:picLocks noChangeAspect="1"/>
          </p:cNvPicPr>
          <p:nvPr/>
        </p:nvPicPr>
        <p:blipFill>
          <a:blip r:embed="rId3"/>
          <a:stretch>
            <a:fillRect/>
          </a:stretch>
        </p:blipFill>
        <p:spPr>
          <a:xfrm>
            <a:off x="2633980" y="1735455"/>
            <a:ext cx="2150110" cy="2474595"/>
          </a:xfrm>
          <a:prstGeom prst="rect">
            <a:avLst/>
          </a:prstGeom>
        </p:spPr>
      </p:pic>
      <p:pic>
        <p:nvPicPr>
          <p:cNvPr id="15" name="Picture 14" descr="Screenshot 2025-01-07 212436"/>
          <p:cNvPicPr>
            <a:picLocks noChangeAspect="1"/>
          </p:cNvPicPr>
          <p:nvPr/>
        </p:nvPicPr>
        <p:blipFill>
          <a:blip r:embed="rId4"/>
          <a:stretch>
            <a:fillRect/>
          </a:stretch>
        </p:blipFill>
        <p:spPr>
          <a:xfrm>
            <a:off x="6290945" y="4210050"/>
            <a:ext cx="4218305" cy="2584450"/>
          </a:xfrm>
          <a:prstGeom prst="rect">
            <a:avLst/>
          </a:prstGeom>
        </p:spPr>
      </p:pic>
      <p:pic>
        <p:nvPicPr>
          <p:cNvPr id="16" name="Picture 15" descr="Screenshot 2025-01-07 212058"/>
          <p:cNvPicPr>
            <a:picLocks noChangeAspect="1"/>
          </p:cNvPicPr>
          <p:nvPr/>
        </p:nvPicPr>
        <p:blipFill>
          <a:blip r:embed="rId5"/>
          <a:stretch>
            <a:fillRect/>
          </a:stretch>
        </p:blipFill>
        <p:spPr>
          <a:xfrm>
            <a:off x="8352155" y="2129155"/>
            <a:ext cx="3839845" cy="2080895"/>
          </a:xfrm>
          <a:prstGeom prst="rect">
            <a:avLst/>
          </a:prstGeom>
        </p:spPr>
      </p:pic>
      <p:pic>
        <p:nvPicPr>
          <p:cNvPr id="17" name="Picture 16" descr="Screenshot 2025-01-07 212755"/>
          <p:cNvPicPr>
            <a:picLocks noChangeAspect="1"/>
          </p:cNvPicPr>
          <p:nvPr/>
        </p:nvPicPr>
        <p:blipFill>
          <a:blip r:embed="rId6"/>
          <a:stretch>
            <a:fillRect/>
          </a:stretch>
        </p:blipFill>
        <p:spPr>
          <a:xfrm>
            <a:off x="5518785" y="2152650"/>
            <a:ext cx="3638550" cy="18967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b="1" dirty="0">
                <a:latin typeface="Verdana" panose="020B0604030504040204" pitchFamily="34" charset="0"/>
                <a:ea typeface="Verdana" panose="020B0604030504040204" pitchFamily="34" charset="0"/>
              </a:rPr>
              <a:t> </a:t>
            </a:r>
            <a:r>
              <a:rPr lang="en-US" altLang="en-US" b="1" dirty="0">
                <a:latin typeface="Verdana" panose="020B0604030504040204" pitchFamily="34" charset="0"/>
                <a:ea typeface="Verdana" panose="020B0604030504040204" pitchFamily="34" charset="0"/>
              </a:rPr>
              <a:t>Primary Material: Polycarbonate sheets for solar collector and drying chamber covers—high transparency, excellent insulation, and durability ensure efficient heat trapping and long-term use.</a:t>
            </a:r>
            <a:endParaRPr lang="en-US" altLang="en-US"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US" altLang="en-US"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US" b="1" dirty="0">
                <a:latin typeface="Verdana" panose="020B0604030504040204" pitchFamily="34" charset="0"/>
                <a:ea typeface="Verdana" panose="020B0604030504040204" pitchFamily="34" charset="0"/>
              </a:rPr>
              <a:t>Secondary Material: Polyethylene film for temporary testing or insulation layers—low cost and easy installation make it ideal for prototyping.</a:t>
            </a:r>
            <a:endParaRPr lang="en-US" altLang="en-US"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aphicFrame>
        <p:nvGraphicFramePr>
          <p:cNvPr id="2" name="Table 1"/>
          <p:cNvGraphicFramePr/>
          <p:nvPr/>
        </p:nvGraphicFramePr>
        <p:xfrm>
          <a:off x="1828800" y="1377315"/>
          <a:ext cx="8533765" cy="2286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Material type</a:t>
                      </a:r>
                      <a:endParaRPr lang="en-US"/>
                    </a:p>
                  </a:txBody>
                  <a:tcPr/>
                </a:tc>
                <a:tc>
                  <a:txBody>
                    <a:bodyPr/>
                    <a:p>
                      <a:pPr>
                        <a:buNone/>
                      </a:pPr>
                      <a:r>
                        <a:rPr lang="en-US"/>
                        <a:t>Transparency</a:t>
                      </a:r>
                      <a:endParaRPr lang="en-US"/>
                    </a:p>
                  </a:txBody>
                  <a:tcPr/>
                </a:tc>
                <a:tc>
                  <a:txBody>
                    <a:bodyPr/>
                    <a:p>
                      <a:pPr>
                        <a:buNone/>
                      </a:pPr>
                      <a:r>
                        <a:rPr lang="en-US"/>
                        <a:t>Durability</a:t>
                      </a:r>
                      <a:endParaRPr lang="en-US"/>
                    </a:p>
                  </a:txBody>
                  <a:tcPr/>
                </a:tc>
                <a:tc>
                  <a:txBody>
                    <a:bodyPr/>
                    <a:p>
                      <a:pPr>
                        <a:buNone/>
                      </a:pPr>
                      <a:r>
                        <a:rPr lang="en-US"/>
                        <a:t> Cost</a:t>
                      </a:r>
                      <a:endParaRPr lang="en-US"/>
                    </a:p>
                  </a:txBody>
                  <a:tcPr/>
                </a:tc>
              </a:tr>
              <a:tr h="381000">
                <a:tc>
                  <a:txBody>
                    <a:bodyPr/>
                    <a:p>
                      <a:pPr>
                        <a:buNone/>
                      </a:pPr>
                      <a:r>
                        <a:rPr lang="en-US" altLang="en-US"/>
                        <a:t>Polycarbonate Sheets</a:t>
                      </a:r>
                      <a:endParaRPr lang="en-US" altLang="en-US"/>
                    </a:p>
                  </a:txBody>
                  <a:tcPr/>
                </a:tc>
                <a:tc>
                  <a:txBody>
                    <a:bodyPr/>
                    <a:p>
                      <a:pPr>
                        <a:buNone/>
                      </a:pPr>
                      <a:r>
                        <a:rPr lang="en-US" altLang="en-US"/>
                        <a:t>High (up to 90% light transmission)</a:t>
                      </a:r>
                      <a:endParaRPr lang="en-US" altLang="en-US"/>
                    </a:p>
                  </a:txBody>
                  <a:tcPr/>
                </a:tc>
                <a:tc>
                  <a:txBody>
                    <a:bodyPr/>
                    <a:p>
                      <a:pPr>
                        <a:buNone/>
                      </a:pPr>
                      <a:r>
                        <a:rPr lang="en-US" altLang="en-US"/>
                        <a:t>High (impact-resistant, long-lasting)</a:t>
                      </a:r>
                      <a:endParaRPr lang="en-US" altLang="en-US"/>
                    </a:p>
                  </a:txBody>
                  <a:tcPr/>
                </a:tc>
                <a:tc>
                  <a:txBody>
                    <a:bodyPr/>
                    <a:p>
                      <a:pPr>
                        <a:buNone/>
                      </a:pPr>
                      <a:r>
                        <a:rPr lang="en-US" altLang="en-US"/>
                        <a:t>₹830–₹1,660 per m²</a:t>
                      </a:r>
                      <a:endParaRPr lang="en-US" altLang="en-US"/>
                    </a:p>
                  </a:txBody>
                  <a:tcPr/>
                </a:tc>
              </a:tr>
              <a:tr h="381000">
                <a:tc>
                  <a:txBody>
                    <a:bodyPr/>
                    <a:p>
                      <a:pPr>
                        <a:buNone/>
                      </a:pPr>
                      <a:r>
                        <a:rPr lang="en-US" altLang="en-US"/>
                        <a:t>Acrylic Sheets</a:t>
                      </a:r>
                      <a:endParaRPr lang="en-US" altLang="en-US"/>
                    </a:p>
                  </a:txBody>
                  <a:tcPr/>
                </a:tc>
                <a:tc>
                  <a:txBody>
                    <a:bodyPr/>
                    <a:p>
                      <a:pPr>
                        <a:buNone/>
                      </a:pPr>
                      <a:r>
                        <a:rPr lang="en-US" altLang="en-US"/>
                        <a:t>High (up to 92% light transmission)</a:t>
                      </a:r>
                      <a:endParaRPr lang="en-US" altLang="en-US"/>
                    </a:p>
                  </a:txBody>
                  <a:tcPr/>
                </a:tc>
                <a:tc>
                  <a:txBody>
                    <a:bodyPr/>
                    <a:p>
                      <a:pPr>
                        <a:buNone/>
                      </a:pPr>
                      <a:r>
                        <a:rPr lang="en-US" altLang="en-US"/>
                        <a:t>Moderate (less impact-resistant than polycarbonate)</a:t>
                      </a:r>
                      <a:endParaRPr lang="en-US" altLang="en-US"/>
                    </a:p>
                  </a:txBody>
                  <a:tcPr/>
                </a:tc>
                <a:tc>
                  <a:txBody>
                    <a:bodyPr/>
                    <a:p>
                      <a:pPr>
                        <a:buNone/>
                      </a:pPr>
                      <a:r>
                        <a:rPr lang="en-US" altLang="en-US"/>
                        <a:t>₹1,037–₹2,075 per m²</a:t>
                      </a:r>
                      <a:endParaRPr lang="en-US" altLang="en-US"/>
                    </a:p>
                  </a:txBody>
                  <a:tcPr/>
                </a:tc>
              </a:tr>
              <a:tr h="381000">
                <a:tc>
                  <a:txBody>
                    <a:bodyPr/>
                    <a:p>
                      <a:pPr>
                        <a:buNone/>
                      </a:pPr>
                      <a:r>
                        <a:rPr lang="en-US" altLang="en-US"/>
                        <a:t>Glass Sheets</a:t>
                      </a:r>
                      <a:endParaRPr lang="en-US" altLang="en-US"/>
                    </a:p>
                  </a:txBody>
                  <a:tcPr/>
                </a:tc>
                <a:tc>
                  <a:txBody>
                    <a:bodyPr/>
                    <a:p>
                      <a:pPr>
                        <a:buNone/>
                      </a:pPr>
                      <a:r>
                        <a:rPr lang="en-US" altLang="en-US"/>
                        <a:t>High (up to 90% light transmission)</a:t>
                      </a:r>
                      <a:endParaRPr lang="en-US" altLang="en-US"/>
                    </a:p>
                  </a:txBody>
                  <a:tcPr/>
                </a:tc>
                <a:tc>
                  <a:txBody>
                    <a:bodyPr/>
                    <a:p>
                      <a:pPr>
                        <a:buNone/>
                      </a:pPr>
                      <a:r>
                        <a:rPr lang="en-US" altLang="en-US"/>
                        <a:t>High (but fragile and prone to breaking)</a:t>
                      </a:r>
                      <a:endParaRPr lang="en-US" altLang="en-US"/>
                    </a:p>
                  </a:txBody>
                  <a:tcPr/>
                </a:tc>
                <a:tc>
                  <a:txBody>
                    <a:bodyPr/>
                    <a:p>
                      <a:pPr>
                        <a:buNone/>
                      </a:pPr>
                      <a:r>
                        <a:rPr lang="en-US" altLang="en-US"/>
                        <a:t>₹1,153–₹2,306 per m²</a:t>
                      </a:r>
                      <a:endParaRPr lang="en-US" altLang="en-US"/>
                    </a:p>
                  </a:txBody>
                  <a:tcPr/>
                </a:tc>
              </a:tr>
              <a:tr h="381000">
                <a:tc>
                  <a:txBody>
                    <a:bodyPr/>
                    <a:p>
                      <a:pPr>
                        <a:buNone/>
                      </a:pPr>
                      <a:r>
                        <a:rPr lang="en-US" altLang="en-US"/>
                        <a:t>Fiberglass Panels (FRP)</a:t>
                      </a:r>
                      <a:endParaRPr lang="en-US" altLang="en-US"/>
                    </a:p>
                  </a:txBody>
                  <a:tcPr/>
                </a:tc>
                <a:tc>
                  <a:txBody>
                    <a:bodyPr/>
                    <a:p>
                      <a:pPr>
                        <a:buNone/>
                      </a:pPr>
                      <a:r>
                        <a:rPr lang="en-US" altLang="en-US"/>
                        <a:t>Moderate (translucent, diffuses light)</a:t>
                      </a:r>
                      <a:endParaRPr lang="en-US" altLang="en-US"/>
                    </a:p>
                  </a:txBody>
                  <a:tcPr/>
                </a:tc>
                <a:tc>
                  <a:txBody>
                    <a:bodyPr/>
                    <a:p>
                      <a:pPr>
                        <a:buNone/>
                      </a:pPr>
                      <a:r>
                        <a:rPr lang="en-US" altLang="en-US"/>
                        <a:t>High (resistant to weathering and corrosion)</a:t>
                      </a:r>
                      <a:endParaRPr lang="en-US" altLang="en-US"/>
                    </a:p>
                  </a:txBody>
                  <a:tcPr/>
                </a:tc>
                <a:tc>
                  <a:txBody>
                    <a:bodyPr/>
                    <a:p>
                      <a:pPr>
                        <a:buNone/>
                      </a:pPr>
                      <a:r>
                        <a:rPr lang="en-US" altLang="en-US"/>
                        <a:t>₹432–₹865 per m²</a:t>
                      </a:r>
                      <a:endParaRPr lang="en-US" altLang="en-US"/>
                    </a:p>
                  </a:txBody>
                  <a:tcPr/>
                </a:tc>
              </a:tr>
              <a:tr h="381000">
                <a:tc>
                  <a:txBody>
                    <a:bodyPr/>
                    <a:p>
                      <a:pPr>
                        <a:buNone/>
                      </a:pPr>
                      <a:r>
                        <a:rPr lang="en-US" altLang="en-US"/>
                        <a:t>Polyethylene Film</a:t>
                      </a:r>
                      <a:endParaRPr lang="en-US" altLang="en-US"/>
                    </a:p>
                  </a:txBody>
                  <a:tcPr/>
                </a:tc>
                <a:tc>
                  <a:txBody>
                    <a:bodyPr/>
                    <a:p>
                      <a:pPr>
                        <a:buNone/>
                      </a:pPr>
                      <a:r>
                        <a:rPr lang="en-US" altLang="en-US"/>
                        <a:t>Moderate (varies based on thickness)</a:t>
                      </a:r>
                      <a:endParaRPr lang="en-US" altLang="en-US"/>
                    </a:p>
                  </a:txBody>
                  <a:tcPr/>
                </a:tc>
                <a:tc>
                  <a:txBody>
                    <a:bodyPr/>
                    <a:p>
                      <a:pPr>
                        <a:buNone/>
                      </a:pPr>
                      <a:r>
                        <a:rPr lang="en-US" altLang="en-US"/>
                        <a:t>Low to Moderate (prone to tearing and UV degradation)</a:t>
                      </a:r>
                      <a:endParaRPr lang="en-US" altLang="en-US"/>
                    </a:p>
                  </a:txBody>
                  <a:tcPr/>
                </a:tc>
                <a:tc>
                  <a:txBody>
                    <a:bodyPr/>
                    <a:p>
                      <a:pPr>
                        <a:buNone/>
                      </a:pPr>
                      <a:r>
                        <a:rPr lang="en-US" altLang="en-US"/>
                        <a:t>₹166–₹415 per m²</a:t>
                      </a:r>
                      <a:endParaRPr lang="en-US" alt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2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32598"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b="1" dirty="0">
                <a:latin typeface="Verdana" panose="020B0604030504040204" pitchFamily="34" charset="0"/>
                <a:ea typeface="Verdana" panose="020B0604030504040204" pitchFamily="34" charset="0"/>
              </a:rPr>
              <a:t> </a:t>
            </a: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endParaRPr lang="en-IN" b="1" dirty="0">
              <a:latin typeface="Verdana" panose="020B0604030504040204" pitchFamily="34" charset="0"/>
              <a:ea typeface="Verdana" panose="020B0604030504040204" pitchFamily="34" charset="0"/>
            </a:endParaRPr>
          </a:p>
          <a:p>
            <a:pPr marL="0" marR="0" lvl="0" indent="0" algn="l" rtl="0">
              <a:lnSpc>
                <a:spcPct val="100000"/>
              </a:lnSpc>
              <a:spcBef>
                <a:spcPts val="0"/>
              </a:spcBef>
              <a:spcAft>
                <a:spcPts val="0"/>
              </a:spcAft>
              <a:buNone/>
            </a:pPr>
            <a:r>
              <a:rPr lang="en-US" altLang="en-US" dirty="0">
                <a:latin typeface="Verdana" panose="020B0604030504040204" pitchFamily="34" charset="0"/>
                <a:ea typeface="Verdana" panose="020B0604030504040204" pitchFamily="34" charset="0"/>
              </a:rPr>
              <a:t>Farmers often face losses when there’s no market demand for fresh produce like tomatoes, forcing them to discard their crops. By using the solar dryer, we can add value to their produce by drying it, ensuring no waste. For example, if fresh tomatoes cost ₹10–₹20 per kg and can only be stored for 7–10 days, dried tomatoes can fetch ₹100–₹200 per kg and be stored for 6–12 months, providing farmers with a profitable alternative and reducing post-harvest losses. Additionally, dried tomatoes are lightweight, easier to transport, and have a higher demand in markets for processed foods, snacks, and exports. This value addition transforms surplus produce into a sustainable income source while minimizing storage and transportation challenges.</a:t>
            </a: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1" name="Picture 10" descr="Screenshot 2025-01-07 205835"/>
          <p:cNvPicPr>
            <a:picLocks noChangeAspect="1"/>
          </p:cNvPicPr>
          <p:nvPr/>
        </p:nvPicPr>
        <p:blipFill>
          <a:blip r:embed="rId1"/>
          <a:stretch>
            <a:fillRect/>
          </a:stretch>
        </p:blipFill>
        <p:spPr>
          <a:xfrm>
            <a:off x="0" y="3108325"/>
            <a:ext cx="5521960" cy="2447925"/>
          </a:xfrm>
          <a:prstGeom prst="rect">
            <a:avLst/>
          </a:prstGeom>
        </p:spPr>
      </p:pic>
      <p:pic>
        <p:nvPicPr>
          <p:cNvPr id="13" name="Picture 12" descr="Screenshot 2025-01-07 224140"/>
          <p:cNvPicPr>
            <a:picLocks noChangeAspect="1"/>
          </p:cNvPicPr>
          <p:nvPr/>
        </p:nvPicPr>
        <p:blipFill>
          <a:blip r:embed="rId2"/>
          <a:stretch>
            <a:fillRect/>
          </a:stretch>
        </p:blipFill>
        <p:spPr>
          <a:xfrm>
            <a:off x="8513445" y="3577590"/>
            <a:ext cx="3246120" cy="2327275"/>
          </a:xfrm>
          <a:prstGeom prst="rect">
            <a:avLst/>
          </a:prstGeom>
        </p:spPr>
      </p:pic>
      <p:pic>
        <p:nvPicPr>
          <p:cNvPr id="14" name="Picture 13" descr="Screenshot 2025-01-07 224648"/>
          <p:cNvPicPr>
            <a:picLocks noChangeAspect="1"/>
          </p:cNvPicPr>
          <p:nvPr/>
        </p:nvPicPr>
        <p:blipFill>
          <a:blip r:embed="rId3"/>
          <a:stretch>
            <a:fillRect/>
          </a:stretch>
        </p:blipFill>
        <p:spPr>
          <a:xfrm>
            <a:off x="5858510" y="3108325"/>
            <a:ext cx="2505075" cy="3695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4116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918" y="88042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a:t>
            </a:r>
            <a:br>
              <a:rPr lang="en-IN" b="1" dirty="0">
                <a:latin typeface="Verdana" panose="020B0604030504040204" pitchFamily="34" charset="0"/>
                <a:ea typeface="Verdana" panose="020B0604030504040204" pitchFamily="34" charset="0"/>
              </a:rPr>
            </a:br>
            <a:r>
              <a:rPr lang="en-US" altLang="en-IN" b="1" dirty="0">
                <a:latin typeface="Verdana" panose="020B0604030504040204" pitchFamily="34" charset="0"/>
                <a:ea typeface="Verdana" panose="020B0604030504040204" pitchFamily="34" charset="0"/>
              </a:rPr>
              <a:t>Hardware Implementation , Physical Prototype , Caluclations</a:t>
            </a: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p:cNvPicPr>
            <a:picLocks noChangeAspect="1"/>
          </p:cNvPicPr>
          <p:nvPr/>
        </p:nvPicPr>
        <p:blipFill>
          <a:blip r:embed="rId1"/>
          <a:stretch>
            <a:fillRect/>
          </a:stretch>
        </p:blipFill>
        <p:spPr>
          <a:xfrm>
            <a:off x="452755" y="1863725"/>
            <a:ext cx="3147695" cy="3541395"/>
          </a:xfrm>
          <a:prstGeom prst="rect">
            <a:avLst/>
          </a:prstGeom>
        </p:spPr>
      </p:pic>
      <p:pic>
        <p:nvPicPr>
          <p:cNvPr id="7" name="Picture 6"/>
          <p:cNvPicPr>
            <a:picLocks noChangeAspect="1"/>
          </p:cNvPicPr>
          <p:nvPr/>
        </p:nvPicPr>
        <p:blipFill>
          <a:blip r:embed="rId2"/>
          <a:stretch>
            <a:fillRect/>
          </a:stretch>
        </p:blipFill>
        <p:spPr>
          <a:xfrm>
            <a:off x="4394200" y="1863725"/>
            <a:ext cx="3187700" cy="3659505"/>
          </a:xfrm>
          <a:prstGeom prst="rect">
            <a:avLst/>
          </a:prstGeom>
        </p:spPr>
      </p:pic>
      <p:pic>
        <p:nvPicPr>
          <p:cNvPr id="2" name="Picture 1"/>
          <p:cNvPicPr>
            <a:picLocks noChangeAspect="1"/>
          </p:cNvPicPr>
          <p:nvPr/>
        </p:nvPicPr>
        <p:blipFill>
          <a:blip r:embed="rId3"/>
          <a:stretch>
            <a:fillRect/>
          </a:stretch>
        </p:blipFill>
        <p:spPr>
          <a:xfrm>
            <a:off x="8117205" y="1805305"/>
            <a:ext cx="3024505" cy="379476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7.xml><?xml version="1.0" encoding="utf-8"?>
<p:tagLst xmlns:p="http://schemas.openxmlformats.org/presentationml/2006/main">
  <p:tag name="KSO_WM_BEAUTIFY_FLAG" val="#wm#"/>
  <p:tag name="KSO_WM_TEMPLATE_CATEGORY" val="custom"/>
  <p:tag name="KSO_WM_TEMPLATE_INDEX" val="20238245"/>
</p:tagLst>
</file>

<file path=ppt/tags/tag8.xml><?xml version="1.0" encoding="utf-8"?>
<p:tagLst xmlns:p="http://schemas.openxmlformats.org/presentationml/2006/main">
  <p:tag name="KSO_WM_BEAUTIFY_FLAG" val="#wm#"/>
  <p:tag name="KSO_WM_TEMPLATE_CATEGORY" val="custom"/>
  <p:tag name="KSO_WM_TEMPLATE_INDEX" val="20238245"/>
</p:tagLst>
</file>

<file path=ppt/tags/tag9.xml><?xml version="1.0" encoding="utf-8"?>
<p:tagLst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5624</Words>
  <Application>WPS Presentation</Application>
  <PresentationFormat>Widescreen</PresentationFormat>
  <Paragraphs>266</Paragraphs>
  <Slides>16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Arial</vt:lpstr>
      <vt:lpstr>SimSun</vt:lpstr>
      <vt:lpstr>Wingdings</vt:lpstr>
      <vt:lpstr>Arial</vt:lpstr>
      <vt:lpstr>Open Sans</vt:lpstr>
      <vt:lpstr>Calibri</vt:lpstr>
      <vt:lpstr>Poppins SemiBold</vt:lpstr>
      <vt:lpstr>Aharoni</vt:lpstr>
      <vt:lpstr>Plus Jakarta Sans</vt:lpstr>
      <vt:lpstr>Montserrat Medium</vt:lpstr>
      <vt:lpstr>Verdana</vt:lpstr>
      <vt:lpstr>Montserrat</vt:lpstr>
      <vt:lpstr>Times New Roman</vt:lpstr>
      <vt:lpstr>Verdana</vt:lpstr>
      <vt:lpstr>Microsoft YaHei</vt:lpstr>
      <vt:lpstr>Arial Unicode MS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Prototype</vt:lpstr>
      <vt:lpstr>Sample Model</vt:lpstr>
      <vt:lpstr>Caluclations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GITAM</dc:creator>
  <cp:lastModifiedBy>Challa Santhosh</cp:lastModifiedBy>
  <cp:revision>34</cp:revision>
  <dcterms:created xsi:type="dcterms:W3CDTF">2022-05-23T07:15:00Z</dcterms:created>
  <dcterms:modified xsi:type="dcterms:W3CDTF">2025-03-19T05:41:23Z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D2495EC5D5F94E9EBFB1847DE4567C8D_13</vt:lpwstr>
  </property>
  <property fmtid="{D5CDD505-2E9C-101B-9397-08002B2CF9AE}" pid="3" name="KSOProductBuildVer">
    <vt:lpwstr>1033-12.2.0.20326</vt:lpwstr>
  </property>
</Properties>
</file>